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9" r:id="rId4"/>
    <p:sldId id="260" r:id="rId5"/>
    <p:sldId id="263"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0037" autoAdjust="0"/>
    <p:restoredTop sz="68609"/>
  </p:normalViewPr>
  <p:slideViewPr>
    <p:cSldViewPr snapToGrid="0">
      <p:cViewPr>
        <p:scale>
          <a:sx n="63" d="100"/>
          <a:sy n="63" d="100"/>
        </p:scale>
        <p:origin x="216"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D19A8-1C4E-BD40-9D4A-23325239D995}" type="datetimeFigureOut">
              <a:rPr kumimoji="1" lang="ja-JP" altLang="en-US" smtClean="0"/>
              <a:t>2019/9/19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AE2C0-D548-114A-A0B1-40201FB742CE}" type="slidenum">
              <a:rPr kumimoji="1" lang="ja-JP" altLang="en-US" smtClean="0"/>
              <a:t>‹#›</a:t>
            </a:fld>
            <a:endParaRPr kumimoji="1" lang="ja-JP" altLang="en-US"/>
          </a:p>
        </p:txBody>
      </p:sp>
    </p:spTree>
    <p:extLst>
      <p:ext uri="{BB962C8B-B14F-4D97-AF65-F5344CB8AC3E}">
        <p14:creationId xmlns:p14="http://schemas.microsoft.com/office/powerpoint/2010/main" val="14445317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日本の企業で働く労働者の実態について、最近注目されている、働き方改革を中心にお伝えします。</a:t>
            </a:r>
            <a:endParaRPr kumimoji="1" lang="en-US" altLang="ja-JP" dirty="0"/>
          </a:p>
          <a:p>
            <a:endParaRPr kumimoji="1" lang="en-US" altLang="ja-JP" dirty="0"/>
          </a:p>
          <a:p>
            <a:r>
              <a:rPr lang="en" altLang="ja-JP" dirty="0"/>
              <a:t>I will tell you about the actual situation of workers working in Japanese companies, </a:t>
            </a:r>
          </a:p>
          <a:p>
            <a:r>
              <a:rPr lang="en" altLang="ja-JP" dirty="0"/>
              <a:t>focusing on work style reform, </a:t>
            </a:r>
          </a:p>
          <a:p>
            <a:r>
              <a:rPr lang="en" altLang="ja-JP" dirty="0"/>
              <a:t>which has been attracting attention recently.</a:t>
            </a:r>
            <a:endParaRPr kumimoji="1" lang="ja-JP" altLang="en-US"/>
          </a:p>
        </p:txBody>
      </p:sp>
      <p:sp>
        <p:nvSpPr>
          <p:cNvPr id="4" name="スライド番号プレースホルダー 3"/>
          <p:cNvSpPr>
            <a:spLocks noGrp="1"/>
          </p:cNvSpPr>
          <p:nvPr>
            <p:ph type="sldNum" sz="quarter" idx="5"/>
          </p:nvPr>
        </p:nvSpPr>
        <p:spPr/>
        <p:txBody>
          <a:bodyPr/>
          <a:lstStyle/>
          <a:p>
            <a:fld id="{8ADAE2C0-D548-114A-A0B1-40201FB742CE}" type="slidenum">
              <a:rPr kumimoji="1" lang="ja-JP" altLang="en-US" smtClean="0"/>
              <a:t>1</a:t>
            </a:fld>
            <a:endParaRPr kumimoji="1" lang="ja-JP" altLang="en-US"/>
          </a:p>
        </p:txBody>
      </p:sp>
    </p:spTree>
    <p:extLst>
      <p:ext uri="{BB962C8B-B14F-4D97-AF65-F5344CB8AC3E}">
        <p14:creationId xmlns:p14="http://schemas.microsoft.com/office/powerpoint/2010/main" val="2505380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まず、自己紹介をしますね。</a:t>
            </a:r>
            <a:endParaRPr kumimoji="1" lang="en-US" altLang="ja-JP" dirty="0"/>
          </a:p>
          <a:p>
            <a:r>
              <a:rPr kumimoji="1" lang="ja-JP" altLang="en-US"/>
              <a:t>。</a:t>
            </a:r>
            <a:endParaRPr kumimoji="1" lang="en-US" altLang="ja-JP" dirty="0"/>
          </a:p>
          <a:p>
            <a:r>
              <a:rPr kumimoji="1" lang="en-US" altLang="ja-JP" dirty="0"/>
              <a:t>Let me introduce myself.</a:t>
            </a:r>
          </a:p>
          <a:p>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8ADAE2C0-D548-114A-A0B1-40201FB742CE}" type="slidenum">
              <a:rPr kumimoji="1" lang="ja-JP" altLang="en-US" smtClean="0"/>
              <a:t>2</a:t>
            </a:fld>
            <a:endParaRPr kumimoji="1" lang="ja-JP" altLang="en-US"/>
          </a:p>
        </p:txBody>
      </p:sp>
    </p:spTree>
    <p:extLst>
      <p:ext uri="{BB962C8B-B14F-4D97-AF65-F5344CB8AC3E}">
        <p14:creationId xmlns:p14="http://schemas.microsoft.com/office/powerpoint/2010/main" val="4274853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Now, I would like to talk about work-style reform</a:t>
            </a:r>
          </a:p>
          <a:p>
            <a:r>
              <a:rPr kumimoji="1" lang="en-US" altLang="ja-JP" dirty="0"/>
              <a:t>Why Japan needs work-style reform?</a:t>
            </a:r>
          </a:p>
          <a:p>
            <a:endParaRPr kumimoji="1" lang="en-US" altLang="ja-JP" dirty="0"/>
          </a:p>
          <a:p>
            <a:r>
              <a:rPr kumimoji="1" lang="ja-JP" altLang="en-US"/>
              <a:t>なぜ、日本で今働き方改革が必要なのでしょうか。</a:t>
            </a:r>
            <a:endParaRPr kumimoji="1" lang="en-US" altLang="ja-JP" dirty="0"/>
          </a:p>
          <a:p>
            <a:r>
              <a:rPr kumimoji="1" lang="ja-JP" altLang="en-US"/>
              <a:t>日本では先進国の中でも最も深刻な少子高齢化が進んでいます。</a:t>
            </a:r>
            <a:endParaRPr kumimoji="1" lang="en-US" altLang="ja-JP" dirty="0"/>
          </a:p>
          <a:p>
            <a:r>
              <a:rPr kumimoji="1" lang="ja-JP" altLang="en-US"/>
              <a:t>つまり、労働力が急速に減少しているのです。</a:t>
            </a:r>
            <a:endParaRPr kumimoji="1" lang="en-US" altLang="ja-JP" dirty="0"/>
          </a:p>
          <a:p>
            <a:r>
              <a:rPr kumimoji="1" lang="ja-JP" altLang="en-US"/>
              <a:t>そのため、より多くの人の就業機会を拡大し、意欲・能力を最大限に発揮できるような</a:t>
            </a:r>
            <a:endParaRPr kumimoji="1" lang="en-US" altLang="ja-JP" dirty="0"/>
          </a:p>
          <a:p>
            <a:r>
              <a:rPr kumimoji="1" lang="ja-JP" altLang="en-US"/>
              <a:t>対策が必要です。</a:t>
            </a:r>
            <a:endParaRPr kumimoji="1" lang="en-US" altLang="ja-JP" dirty="0"/>
          </a:p>
          <a:p>
            <a:r>
              <a:rPr kumimoji="1" lang="ja-JP" altLang="en-US"/>
              <a:t>それが、働き方改革です。</a:t>
            </a:r>
            <a:endParaRPr kumimoji="1" lang="en-US" altLang="ja-JP" dirty="0"/>
          </a:p>
          <a:p>
            <a:endParaRPr kumimoji="1" lang="en-US" altLang="ja-JP" dirty="0"/>
          </a:p>
          <a:p>
            <a:endParaRPr kumimoji="1" lang="en-US" altLang="ja-JP" dirty="0"/>
          </a:p>
          <a:p>
            <a:endParaRPr kumimoji="1" lang="en-US" altLang="ja-JP" dirty="0"/>
          </a:p>
          <a:p>
            <a:r>
              <a:rPr lang="en" altLang="ja-JP" dirty="0"/>
              <a:t>Why is work style reform required in Japan now?</a:t>
            </a:r>
          </a:p>
          <a:p>
            <a:r>
              <a:rPr lang="en" altLang="ja-JP" dirty="0"/>
              <a:t> In Japan, the most serious declining birthrate and aging population among developed countries are advancing. </a:t>
            </a:r>
          </a:p>
          <a:p>
            <a:r>
              <a:rPr lang="en" altLang="ja-JP" dirty="0"/>
              <a:t>In other words, the labor force is declining rapidly. </a:t>
            </a:r>
          </a:p>
          <a:p>
            <a:r>
              <a:rPr lang="en" altLang="ja-JP" dirty="0"/>
              <a:t>Therefore, it is possible to expand employment opportunities for more people and maximize their motivation and ability Countermeasures are necessary. </a:t>
            </a:r>
          </a:p>
          <a:p>
            <a:r>
              <a:rPr lang="en" altLang="ja-JP" dirty="0"/>
              <a:t>That is work style reform.</a:t>
            </a:r>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8ADAE2C0-D548-114A-A0B1-40201FB742CE}" type="slidenum">
              <a:rPr kumimoji="1" lang="ja-JP" altLang="en-US" smtClean="0"/>
              <a:t>3</a:t>
            </a:fld>
            <a:endParaRPr kumimoji="1" lang="ja-JP" altLang="en-US"/>
          </a:p>
        </p:txBody>
      </p:sp>
    </p:spTree>
    <p:extLst>
      <p:ext uri="{BB962C8B-B14F-4D97-AF65-F5344CB8AC3E}">
        <p14:creationId xmlns:p14="http://schemas.microsoft.com/office/powerpoint/2010/main" val="2632855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働き方改革とは具体的にはこんなことです</a:t>
            </a:r>
            <a:endParaRPr kumimoji="1" lang="en-US" altLang="ja-JP" dirty="0"/>
          </a:p>
          <a:p>
            <a:r>
              <a:rPr kumimoji="1" lang="ja-JP" altLang="en-US"/>
              <a:t>私の活動は、その中でここに関係しています。</a:t>
            </a:r>
            <a:endParaRPr kumimoji="1" lang="en-US" altLang="ja-JP" dirty="0"/>
          </a:p>
          <a:p>
            <a:endParaRPr kumimoji="1" lang="en-US" altLang="ja-JP" dirty="0"/>
          </a:p>
          <a:p>
            <a:r>
              <a:rPr kumimoji="1" lang="en-US" altLang="ja-JP" dirty="0"/>
              <a:t>And my activity is focusing women who is raising children.</a:t>
            </a:r>
          </a:p>
          <a:p>
            <a:endParaRPr kumimoji="1" lang="en-US" altLang="ja-JP" dirty="0"/>
          </a:p>
        </p:txBody>
      </p:sp>
      <p:sp>
        <p:nvSpPr>
          <p:cNvPr id="4" name="スライド番号プレースホルダー 3"/>
          <p:cNvSpPr>
            <a:spLocks noGrp="1"/>
          </p:cNvSpPr>
          <p:nvPr>
            <p:ph type="sldNum" sz="quarter" idx="5"/>
          </p:nvPr>
        </p:nvSpPr>
        <p:spPr/>
        <p:txBody>
          <a:bodyPr/>
          <a:lstStyle/>
          <a:p>
            <a:fld id="{8ADAE2C0-D548-114A-A0B1-40201FB742CE}" type="slidenum">
              <a:rPr kumimoji="1" lang="ja-JP" altLang="en-US" smtClean="0"/>
              <a:t>4</a:t>
            </a:fld>
            <a:endParaRPr kumimoji="1" lang="ja-JP" altLang="en-US"/>
          </a:p>
        </p:txBody>
      </p:sp>
    </p:spTree>
    <p:extLst>
      <p:ext uri="{BB962C8B-B14F-4D97-AF65-F5344CB8AC3E}">
        <p14:creationId xmlns:p14="http://schemas.microsoft.com/office/powerpoint/2010/main" val="3191496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To address engaging women raising children in the workforce,</a:t>
            </a:r>
          </a:p>
          <a:p>
            <a:r>
              <a:rPr kumimoji="1" lang="en-US" altLang="ja-JP" dirty="0"/>
              <a:t>I developed Corporate in-house training for child-raising workers and their supervisors and have been providing the lectures since 2010.</a:t>
            </a:r>
          </a:p>
          <a:p>
            <a:endParaRPr kumimoji="1" lang="en-US" altLang="ja-JP" dirty="0"/>
          </a:p>
          <a:p>
            <a:r>
              <a:rPr kumimoji="1" lang="en-US" altLang="ja-JP" dirty="0"/>
              <a:t>This idea is coming from my personal experiences.</a:t>
            </a:r>
          </a:p>
          <a:p>
            <a:endParaRPr kumimoji="1" lang="en-US" altLang="ja-JP" dirty="0"/>
          </a:p>
          <a:p>
            <a:r>
              <a:rPr kumimoji="1" lang="en-US" altLang="ja-JP" dirty="0"/>
              <a:t>(back to the introduction slide)</a:t>
            </a:r>
          </a:p>
          <a:p>
            <a:endParaRPr kumimoji="1" lang="en-US" altLang="ja-JP" dirty="0"/>
          </a:p>
          <a:p>
            <a:r>
              <a:rPr kumimoji="1" lang="en-US" altLang="ja-JP" dirty="0"/>
              <a:t>Soon after </a:t>
            </a:r>
            <a:r>
              <a:rPr kumimoji="1" lang="en" altLang="ja-JP" sz="1200" b="0" i="0" u="none" strike="noStrike" kern="1200" dirty="0">
                <a:solidFill>
                  <a:schemeClr val="tx1"/>
                </a:solidFill>
                <a:effectLst/>
                <a:latin typeface="+mn-lt"/>
                <a:ea typeface="+mn-ea"/>
                <a:cs typeface="+mn-cs"/>
              </a:rPr>
              <a:t>Child Care and Family Care Leave Act became effective in 1992, I took one year maternity leave and back to work.</a:t>
            </a:r>
          </a:p>
          <a:p>
            <a:r>
              <a:rPr kumimoji="1" lang="en" altLang="ja-JP" sz="1200" b="0" i="0" u="none" strike="noStrike" kern="1200" dirty="0">
                <a:solidFill>
                  <a:schemeClr val="tx1"/>
                </a:solidFill>
                <a:effectLst/>
                <a:latin typeface="+mn-lt"/>
                <a:ea typeface="+mn-ea"/>
                <a:cs typeface="+mn-cs"/>
              </a:rPr>
              <a:t>So to speak, I was one the maternity leave first-generation.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But after the leave I was forced to leave the front line,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That was a typical mommy track.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This story occurred in 1995.</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11 years after, </a:t>
            </a:r>
            <a:r>
              <a:rPr kumimoji="1" lang="en" altLang="ja-JP" sz="1400" b="0" i="0" u="none" strike="noStrike" kern="1200" dirty="0">
                <a:solidFill>
                  <a:schemeClr val="tx1"/>
                </a:solidFill>
                <a:effectLst/>
                <a:latin typeface="+mn-lt"/>
                <a:ea typeface="+mn-ea"/>
                <a:cs typeface="+mn-cs"/>
              </a:rPr>
              <a:t>in 2006, I was no longer in the mommy track, and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400" b="0" i="0" u="none" strike="noStrike" kern="1200" dirty="0">
                <a:solidFill>
                  <a:schemeClr val="tx1"/>
                </a:solidFill>
                <a:effectLst/>
                <a:latin typeface="+mn-lt"/>
                <a:ea typeface="+mn-ea"/>
                <a:cs typeface="+mn-cs"/>
              </a:rPr>
              <a:t>asked to be a leader of Women’s Council within the company.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400" b="0" i="0" u="none" strike="noStrike" kern="1200" dirty="0">
                <a:solidFill>
                  <a:schemeClr val="tx1"/>
                </a:solidFill>
                <a:effectLst/>
                <a:latin typeface="+mn-lt"/>
                <a:ea typeface="+mn-ea"/>
                <a:cs typeface="+mn-cs"/>
              </a:rPr>
              <a:t>Then realized the mommy track problems still remained.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I felt responsible in part for the situation as a first-generation.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4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400" b="0" i="0" u="none" strike="noStrike" kern="1200" dirty="0">
                <a:solidFill>
                  <a:schemeClr val="tx1"/>
                </a:solidFill>
                <a:effectLst/>
                <a:latin typeface="+mn-lt"/>
                <a:ea typeface="+mn-ea"/>
                <a:cs typeface="+mn-cs"/>
              </a:rPr>
              <a:t>My second child, a daughter, was 10 years-old at that time, and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400" b="0" i="0" u="none" strike="noStrike" kern="1200" dirty="0">
                <a:solidFill>
                  <a:schemeClr val="tx1"/>
                </a:solidFill>
                <a:effectLst/>
                <a:latin typeface="+mn-lt"/>
                <a:ea typeface="+mn-ea"/>
                <a:cs typeface="+mn-cs"/>
              </a:rPr>
              <a:t>I do not want this problem remain pending in her future.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400" b="0" i="0" u="none" strike="noStrike" kern="1200" dirty="0">
                <a:solidFill>
                  <a:schemeClr val="tx1"/>
                </a:solidFill>
                <a:effectLst/>
                <a:latin typeface="+mn-lt"/>
                <a:ea typeface="+mn-ea"/>
                <a:cs typeface="+mn-cs"/>
              </a:rPr>
              <a:t>Therefore I did a complete about-face to </a:t>
            </a:r>
            <a:r>
              <a:rPr kumimoji="1" lang="en" altLang="ja-JP" sz="1200" b="0" i="0" u="none" strike="noStrike" kern="1200" dirty="0">
                <a:solidFill>
                  <a:schemeClr val="tx1"/>
                </a:solidFill>
                <a:effectLst/>
                <a:latin typeface="+mn-lt"/>
                <a:ea typeface="+mn-ea"/>
                <a:cs typeface="+mn-cs"/>
              </a:rPr>
              <a:t>be an independent consultant in 2010 to address this problem.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In 2018 approximately 200 lectures were conducted.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(back to this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The contents of the training for child-raising workers are as follows</a:t>
            </a:r>
          </a:p>
          <a:p>
            <a:pPr lvl="1" fontAlgn="base"/>
            <a:r>
              <a:rPr lang="en-US" altLang="ja-JP" dirty="0"/>
              <a:t>Raise awareness of their career</a:t>
            </a:r>
          </a:p>
          <a:p>
            <a:pPr lvl="1" fontAlgn="base"/>
            <a:r>
              <a:rPr lang="en-US" altLang="ja-JP" dirty="0"/>
              <a:t>Encourage communication with their bosses and colleagues</a:t>
            </a:r>
          </a:p>
          <a:p>
            <a:pPr lvl="1" fontAlgn="base"/>
            <a:r>
              <a:rPr lang="en-US" altLang="ja-JP" dirty="0"/>
              <a:t>Inform importance to collaborate with their partner</a:t>
            </a:r>
          </a:p>
          <a:p>
            <a:pPr lvl="1" fontAlgn="base"/>
            <a:endParaRPr lang="en-US" altLang="ja-JP" dirty="0"/>
          </a:p>
          <a:p>
            <a:pPr lvl="0" fontAlgn="base"/>
            <a:r>
              <a:rPr lang="en-US" altLang="ja-JP" dirty="0"/>
              <a:t>I started only this program for the first time.</a:t>
            </a:r>
          </a:p>
          <a:p>
            <a:pPr lvl="0" fontAlgn="base"/>
            <a:r>
              <a:rPr lang="en-US" altLang="ja-JP" dirty="0"/>
              <a:t>The satisfaction of the students were very high and most of them put comments to the feedback sheets.</a:t>
            </a:r>
          </a:p>
          <a:p>
            <a:pPr lvl="0" fontAlgn="base"/>
            <a:r>
              <a:rPr lang="en-US" altLang="ja-JP" dirty="0"/>
              <a:t>It was saying that I wish my boss take the same course.</a:t>
            </a:r>
          </a:p>
          <a:p>
            <a:pPr lvl="0" fontAlgn="base"/>
            <a:endParaRPr lang="en-US" altLang="ja-JP" dirty="0"/>
          </a:p>
          <a:p>
            <a:pPr lvl="0" fontAlgn="base"/>
            <a:r>
              <a:rPr lang="en-US" altLang="ja-JP" dirty="0"/>
              <a:t>The second course for managers was created to respond these requests</a:t>
            </a:r>
          </a:p>
          <a:p>
            <a:pPr lvl="0" fontAlgn="base"/>
            <a:endParaRPr lang="en-US" altLang="ja-JP" dirty="0"/>
          </a:p>
          <a:p>
            <a:pPr marL="0" marR="0" lvl="0" indent="0" algn="l" defTabSz="914400" rtl="0" eaLnBrk="1" fontAlgn="base"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The contents of the training for managers are as follows</a:t>
            </a:r>
          </a:p>
          <a:p>
            <a:pPr marL="0" marR="0" lvl="0" indent="0" algn="l" defTabSz="914400" rtl="0" eaLnBrk="1" fontAlgn="base" latinLnBrk="0" hangingPunct="1">
              <a:lnSpc>
                <a:spcPct val="100000"/>
              </a:lnSpc>
              <a:spcBef>
                <a:spcPts val="0"/>
              </a:spcBef>
              <a:spcAft>
                <a:spcPts val="0"/>
              </a:spcAft>
              <a:buClrTx/>
              <a:buSzTx/>
              <a:buFontTx/>
              <a:buNone/>
              <a:tabLst/>
              <a:defRPr/>
            </a:pPr>
            <a:r>
              <a:rPr kumimoji="1" lang="ja-JP" altLang="en-US" sz="1200" b="0" i="0" u="none" strike="noStrike" kern="1200">
                <a:solidFill>
                  <a:schemeClr val="tx1"/>
                </a:solidFill>
                <a:effectLst/>
                <a:latin typeface="+mn-lt"/>
                <a:ea typeface="+mn-ea"/>
                <a:cs typeface="+mn-cs"/>
              </a:rPr>
              <a:t>　</a:t>
            </a:r>
            <a:r>
              <a:rPr kumimoji="1" lang="en-US" altLang="ja-JP" sz="1200" b="0" i="0" u="none" strike="noStrike" kern="1200" dirty="0">
                <a:solidFill>
                  <a:schemeClr val="tx1"/>
                </a:solidFill>
                <a:effectLst/>
                <a:latin typeface="+mn-lt"/>
                <a:ea typeface="+mn-ea"/>
                <a:cs typeface="+mn-cs"/>
              </a:rPr>
              <a:t>Keep giving chances to</a:t>
            </a:r>
            <a:r>
              <a:rPr kumimoji="1" lang="en" altLang="ja-JP" sz="1200" b="0" i="0" u="none" strike="noStrike" kern="1200" dirty="0">
                <a:solidFill>
                  <a:schemeClr val="tx1"/>
                </a:solidFill>
                <a:effectLst/>
                <a:latin typeface="+mn-lt"/>
                <a:ea typeface="+mn-ea"/>
                <a:cs typeface="+mn-cs"/>
              </a:rPr>
              <a:t> child-raising workers to prove their selves</a:t>
            </a:r>
          </a:p>
          <a:p>
            <a:pPr marL="0" marR="0" lvl="0" indent="0" algn="l" defTabSz="914400" rtl="0" eaLnBrk="1" fontAlgn="base"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  Give consideration to time constraints of child-raising</a:t>
            </a:r>
          </a:p>
          <a:p>
            <a:pPr marL="0" marR="0" lvl="0" indent="0" algn="l" defTabSz="914400" rtl="0" eaLnBrk="1" fontAlgn="base"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  Continue work-style reform for all workers</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r>
              <a:rPr kumimoji="1" lang="en" altLang="ja-JP" sz="1200" kern="1200" dirty="0">
                <a:solidFill>
                  <a:schemeClr val="tx1"/>
                </a:solidFill>
                <a:effectLst/>
                <a:latin typeface="+mn-lt"/>
                <a:ea typeface="+mn-ea"/>
                <a:cs typeface="+mn-cs"/>
              </a:rPr>
              <a:t>The most important tool I created is the “Back to work communication sheet.”</a:t>
            </a:r>
            <a:endParaRPr lang="en" altLang="ja-JP" dirty="0">
              <a:effectLst/>
            </a:endParaRPr>
          </a:p>
          <a:p>
            <a:r>
              <a:rPr kumimoji="1" lang="en" altLang="ja-JP" sz="1200" kern="1200" dirty="0">
                <a:solidFill>
                  <a:schemeClr val="tx1"/>
                </a:solidFill>
                <a:effectLst/>
                <a:latin typeface="+mn-lt"/>
                <a:ea typeface="+mn-ea"/>
                <a:cs typeface="+mn-cs"/>
              </a:rPr>
              <a:t>It contains working conditions of workers which bosses should know to assign appropriate about of job to them. </a:t>
            </a:r>
            <a:endParaRPr lang="en" altLang="ja-JP" dirty="0"/>
          </a:p>
          <a:p>
            <a:br>
              <a:rPr lang="en" altLang="ja-JP" dirty="0"/>
            </a:br>
            <a:r>
              <a:rPr kumimoji="1" lang="en" altLang="ja-JP" sz="1200" kern="1200" dirty="0">
                <a:solidFill>
                  <a:schemeClr val="tx1"/>
                </a:solidFill>
                <a:effectLst/>
                <a:latin typeface="+mn-lt"/>
                <a:ea typeface="+mn-ea"/>
                <a:cs typeface="+mn-cs"/>
              </a:rPr>
              <a:t>Since the managers feel fear for harassment charge too much,</a:t>
            </a:r>
            <a:endParaRPr lang="en" altLang="ja-JP" dirty="0"/>
          </a:p>
          <a:p>
            <a:r>
              <a:rPr kumimoji="1" lang="en" altLang="ja-JP" sz="1200" kern="1200" dirty="0">
                <a:solidFill>
                  <a:schemeClr val="tx1"/>
                </a:solidFill>
                <a:effectLst/>
                <a:latin typeface="+mn-lt"/>
                <a:ea typeface="+mn-ea"/>
                <a:cs typeface="+mn-cs"/>
              </a:rPr>
              <a:t>this kind of sheet is very helpful.</a:t>
            </a:r>
            <a:endParaRPr lang="en" altLang="ja-JP" dirty="0"/>
          </a:p>
          <a:p>
            <a:br>
              <a:rPr lang="en" altLang="ja-JP" dirty="0"/>
            </a:br>
            <a:r>
              <a:rPr kumimoji="1" lang="en" altLang="ja-JP" sz="1200" kern="1200" dirty="0">
                <a:solidFill>
                  <a:schemeClr val="tx1"/>
                </a:solidFill>
                <a:effectLst/>
                <a:latin typeface="+mn-lt"/>
                <a:ea typeface="+mn-ea"/>
                <a:cs typeface="+mn-cs"/>
              </a:rPr>
              <a:t>This sheet is very popular and have been introduced to</a:t>
            </a:r>
            <a:endParaRPr lang="en" altLang="ja-JP" dirty="0"/>
          </a:p>
          <a:p>
            <a:r>
              <a:rPr kumimoji="1" lang="en" altLang="ja-JP" sz="1200" kern="1200" dirty="0">
                <a:solidFill>
                  <a:schemeClr val="tx1"/>
                </a:solidFill>
                <a:effectLst/>
                <a:latin typeface="+mn-lt"/>
                <a:ea typeface="+mn-ea"/>
                <a:cs typeface="+mn-cs"/>
              </a:rPr>
              <a:t>major </a:t>
            </a:r>
            <a:r>
              <a:rPr kumimoji="1" lang="en" altLang="ja-JP" sz="1200" kern="1200" dirty="0" err="1">
                <a:solidFill>
                  <a:schemeClr val="tx1"/>
                </a:solidFill>
                <a:effectLst/>
                <a:latin typeface="+mn-lt"/>
                <a:ea typeface="+mn-ea"/>
                <a:cs typeface="+mn-cs"/>
              </a:rPr>
              <a:t>compaies</a:t>
            </a:r>
            <a:r>
              <a:rPr kumimoji="1" lang="en" altLang="ja-JP" sz="1200" kern="1200" dirty="0">
                <a:solidFill>
                  <a:schemeClr val="tx1"/>
                </a:solidFill>
                <a:effectLst/>
                <a:latin typeface="+mn-lt"/>
                <a:ea typeface="+mn-ea"/>
                <a:cs typeface="+mn-cs"/>
              </a:rPr>
              <a:t>.</a:t>
            </a:r>
            <a:endParaRPr lang="en" altLang="ja-JP" dirty="0"/>
          </a:p>
          <a:p>
            <a:br>
              <a:rPr lang="en" altLang="ja-JP" dirty="0"/>
            </a:br>
            <a:r>
              <a:rPr kumimoji="1" lang="en" altLang="ja-JP" sz="1200" kern="1200" dirty="0">
                <a:solidFill>
                  <a:schemeClr val="tx1"/>
                </a:solidFill>
                <a:effectLst/>
                <a:latin typeface="+mn-lt"/>
                <a:ea typeface="+mn-ea"/>
                <a:cs typeface="+mn-cs"/>
              </a:rPr>
              <a:t>It includes commuting time, nursery school location, partner commitment, parents cooperation, and so on.</a:t>
            </a:r>
            <a:endParaRPr lang="en" altLang="ja-JP" dirty="0"/>
          </a:p>
          <a:p>
            <a:pPr marL="0" marR="0" lvl="0" indent="0" algn="l" defTabSz="914400" rtl="0" eaLnBrk="1" fontAlgn="base"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  </a:t>
            </a:r>
          </a:p>
          <a:p>
            <a:pPr marL="0" marR="0" lvl="0" indent="0" algn="l" defTabSz="914400" rtl="0" eaLnBrk="1" fontAlgn="base" latinLnBrk="0" hangingPunct="1">
              <a:lnSpc>
                <a:spcPct val="100000"/>
              </a:lnSpc>
              <a:spcBef>
                <a:spcPts val="0"/>
              </a:spcBef>
              <a:spcAft>
                <a:spcPts val="0"/>
              </a:spcAft>
              <a:buClrTx/>
              <a:buSzTx/>
              <a:buFontTx/>
              <a:buNone/>
              <a:tabLst/>
              <a:defRPr/>
            </a:pPr>
            <a:r>
              <a:rPr kumimoji="1" lang="en" altLang="ja-JP" sz="1200" b="0" i="0" u="none" strike="noStrike" kern="1200" dirty="0">
                <a:solidFill>
                  <a:schemeClr val="tx1"/>
                </a:solidFill>
                <a:effectLst/>
                <a:latin typeface="+mn-lt"/>
                <a:ea typeface="+mn-ea"/>
                <a:cs typeface="+mn-cs"/>
              </a:rPr>
              <a:t>  </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lvl="0" fontAlgn="base"/>
            <a:endParaRPr lang="en-US" altLang="ja-JP" dirty="0"/>
          </a:p>
          <a:p>
            <a:pPr lvl="1" fontAlgn="base"/>
            <a:endParaRPr lang="ja-JP" altLang="en-US"/>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b="0" i="0" u="none" strike="noStrike" kern="1200" dirty="0">
              <a:solidFill>
                <a:schemeClr val="tx1"/>
              </a:solidFill>
              <a:effectLst/>
              <a:latin typeface="+mn-lt"/>
              <a:ea typeface="+mn-ea"/>
              <a:cs typeface="+mn-cs"/>
            </a:endParaRPr>
          </a:p>
          <a:p>
            <a:endParaRPr kumimoji="1" lang="en" altLang="ja-JP" sz="1200" b="0" i="0" u="none" strike="noStrike" kern="1200" dirty="0">
              <a:solidFill>
                <a:schemeClr val="tx1"/>
              </a:solidFill>
              <a:effectLst/>
              <a:latin typeface="+mn-lt"/>
              <a:ea typeface="+mn-ea"/>
              <a:cs typeface="+mn-cs"/>
            </a:endParaRPr>
          </a:p>
          <a:p>
            <a:r>
              <a:rPr kumimoji="1" lang="ja-JP" altLang="en-US"/>
              <a:t>　</a:t>
            </a:r>
            <a:endParaRPr kumimoji="1" lang="en-US" altLang="ja-JP" dirty="0"/>
          </a:p>
        </p:txBody>
      </p:sp>
      <p:sp>
        <p:nvSpPr>
          <p:cNvPr id="4" name="スライド番号プレースホルダー 3"/>
          <p:cNvSpPr>
            <a:spLocks noGrp="1"/>
          </p:cNvSpPr>
          <p:nvPr>
            <p:ph type="sldNum" sz="quarter" idx="5"/>
          </p:nvPr>
        </p:nvSpPr>
        <p:spPr/>
        <p:txBody>
          <a:bodyPr/>
          <a:lstStyle/>
          <a:p>
            <a:fld id="{8ADAE2C0-D548-114A-A0B1-40201FB742CE}" type="slidenum">
              <a:rPr kumimoji="1" lang="ja-JP" altLang="en-US" smtClean="0"/>
              <a:t>5</a:t>
            </a:fld>
            <a:endParaRPr kumimoji="1" lang="ja-JP" altLang="en-US"/>
          </a:p>
        </p:txBody>
      </p:sp>
    </p:spTree>
    <p:extLst>
      <p:ext uri="{BB962C8B-B14F-4D97-AF65-F5344CB8AC3E}">
        <p14:creationId xmlns:p14="http://schemas.microsoft.com/office/powerpoint/2010/main" val="1495230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今日は日本で進んでいる働き方改革と、私が取り組んでいる仕事と育児の両立支援についてお伝えしました。</a:t>
            </a:r>
            <a:endParaRPr kumimoji="1" lang="en-US" altLang="ja-JP" dirty="0"/>
          </a:p>
          <a:p>
            <a:r>
              <a:rPr kumimoji="1" lang="ja-JP" altLang="en-US"/>
              <a:t>ご静聴ありがとうございました。</a:t>
            </a:r>
            <a:endParaRPr kumimoji="1" lang="en-US" altLang="ja-JP" dirty="0"/>
          </a:p>
          <a:p>
            <a:r>
              <a:rPr lang="en" altLang="ja-JP" dirty="0"/>
              <a:t>Today I told you about the work style reforms that are going on in Japan </a:t>
            </a:r>
          </a:p>
          <a:p>
            <a:r>
              <a:rPr lang="en" altLang="ja-JP" dirty="0"/>
              <a:t>and the support that I am working on balancing work and childcare. </a:t>
            </a:r>
          </a:p>
          <a:p>
            <a:r>
              <a:rPr lang="en" altLang="ja-JP" dirty="0"/>
              <a:t>thank you for listening.</a:t>
            </a:r>
            <a:endParaRPr kumimoji="1" lang="en-US" altLang="ja-JP" dirty="0"/>
          </a:p>
          <a:p>
            <a:r>
              <a:rPr kumimoji="1" lang="ja-JP" altLang="en-US"/>
              <a:t>　　　　　　　　　　　　　　　　　　　　　　　　　　　　　　　　　　　</a:t>
            </a:r>
            <a:endParaRPr kumimoji="1" lang="en-US" altLang="ja-JP" dirty="0"/>
          </a:p>
        </p:txBody>
      </p:sp>
      <p:sp>
        <p:nvSpPr>
          <p:cNvPr id="4" name="スライド番号プレースホルダー 3"/>
          <p:cNvSpPr>
            <a:spLocks noGrp="1"/>
          </p:cNvSpPr>
          <p:nvPr>
            <p:ph type="sldNum" sz="quarter" idx="5"/>
          </p:nvPr>
        </p:nvSpPr>
        <p:spPr/>
        <p:txBody>
          <a:bodyPr/>
          <a:lstStyle/>
          <a:p>
            <a:fld id="{8ADAE2C0-D548-114A-A0B1-40201FB742CE}" type="slidenum">
              <a:rPr kumimoji="1" lang="ja-JP" altLang="en-US" smtClean="0"/>
              <a:t>6</a:t>
            </a:fld>
            <a:endParaRPr kumimoji="1" lang="ja-JP" altLang="en-US"/>
          </a:p>
        </p:txBody>
      </p:sp>
    </p:spTree>
    <p:extLst>
      <p:ext uri="{BB962C8B-B14F-4D97-AF65-F5344CB8AC3E}">
        <p14:creationId xmlns:p14="http://schemas.microsoft.com/office/powerpoint/2010/main" val="31895951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09688"/>
            <a:ext cx="9144000" cy="2387600"/>
          </a:xfrm>
        </p:spPr>
        <p:txBody>
          <a:bodyPr anchor="b">
            <a:normAutofit/>
          </a:bodyPr>
          <a:lstStyle>
            <a:lvl1pPr algn="ctr">
              <a:defRPr sz="4400">
                <a:latin typeface="Verdana" panose="020B0604030504040204" pitchFamily="34" charset="0"/>
                <a:ea typeface="Verdana" panose="020B060403050404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524000" y="3919538"/>
            <a:ext cx="9144000" cy="1655762"/>
          </a:xfrm>
        </p:spPr>
        <p:txBody>
          <a:bodyPr/>
          <a:lstStyle>
            <a:lvl1pPr marL="0" indent="0" algn="ctr">
              <a:buNone/>
              <a:defRPr sz="2400">
                <a:latin typeface="Verdana" panose="020B0604030504040204" pitchFamily="34" charset="0"/>
                <a:ea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948A98A-B2C1-4E10-81FC-E9F034F21E90}" type="datetimeFigureOut">
              <a:rPr lang="en-US" smtClean="0"/>
              <a:t>9/19/19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3145CD-39AE-4F5E-812B-C6DC644CDF35}" type="slidenum">
              <a:rPr lang="en-US" smtClean="0"/>
              <a:t>‹#›</a:t>
            </a:fld>
            <a:endParaRPr lang="en-US"/>
          </a:p>
        </p:txBody>
      </p:sp>
      <p:pic>
        <p:nvPicPr>
          <p:cNvPr id="7" name="Picture 6"/>
          <p:cNvPicPr>
            <a:picLocks noChangeAspect="1"/>
          </p:cNvPicPr>
          <p:nvPr userDrawn="1"/>
        </p:nvPicPr>
        <p:blipFill>
          <a:blip r:embed="rId2"/>
          <a:stretch>
            <a:fillRect/>
          </a:stretch>
        </p:blipFill>
        <p:spPr>
          <a:xfrm>
            <a:off x="0" y="23812"/>
            <a:ext cx="12192000" cy="1246187"/>
          </a:xfrm>
          <a:prstGeom prst="rect">
            <a:avLst/>
          </a:prstGeom>
          <a:ln w="12700">
            <a:solidFill>
              <a:schemeClr val="tx1"/>
            </a:solidFill>
          </a:ln>
        </p:spPr>
      </p:pic>
    </p:spTree>
    <p:extLst>
      <p:ext uri="{BB962C8B-B14F-4D97-AF65-F5344CB8AC3E}">
        <p14:creationId xmlns:p14="http://schemas.microsoft.com/office/powerpoint/2010/main" val="1698893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41700" y="0"/>
            <a:ext cx="8750300" cy="1265437"/>
          </a:xfrm>
        </p:spPr>
        <p:txBody>
          <a:bodyPr>
            <a:normAutofit/>
          </a:bodyPr>
          <a:lstStyle>
            <a:lvl1pPr>
              <a:defRPr sz="4000">
                <a:latin typeface="Verdana" panose="020B0604030504040204" pitchFamily="34" charset="0"/>
                <a:ea typeface="Verdana" panose="020B060403050404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22300" y="1524200"/>
            <a:ext cx="10515600" cy="4351338"/>
          </a:xfrm>
        </p:spPr>
        <p:txBody>
          <a:bodyPr/>
          <a:lstStyle>
            <a:lvl1pPr>
              <a:defRPr>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48A98A-B2C1-4E10-81FC-E9F034F21E90}" type="datetimeFigureOut">
              <a:rPr lang="en-US" smtClean="0"/>
              <a:t>9/19/19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3145CD-39AE-4F5E-812B-C6DC644CDF35}" type="slidenum">
              <a:rPr lang="en-US" smtClean="0"/>
              <a:t>‹#›</a:t>
            </a:fld>
            <a:endParaRPr lang="en-US"/>
          </a:p>
        </p:txBody>
      </p:sp>
      <p:pic>
        <p:nvPicPr>
          <p:cNvPr id="7" name="Picture 6"/>
          <p:cNvPicPr>
            <a:picLocks noChangeAspect="1"/>
          </p:cNvPicPr>
          <p:nvPr userDrawn="1"/>
        </p:nvPicPr>
        <p:blipFill rotWithShape="1">
          <a:blip r:embed="rId2"/>
          <a:srcRect r="71771"/>
          <a:stretch/>
        </p:blipFill>
        <p:spPr>
          <a:xfrm>
            <a:off x="0" y="0"/>
            <a:ext cx="3441700" cy="1265437"/>
          </a:xfrm>
          <a:prstGeom prst="rect">
            <a:avLst/>
          </a:prstGeom>
        </p:spPr>
      </p:pic>
    </p:spTree>
    <p:extLst>
      <p:ext uri="{BB962C8B-B14F-4D97-AF65-F5344CB8AC3E}">
        <p14:creationId xmlns:p14="http://schemas.microsoft.com/office/powerpoint/2010/main" val="1298407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4500">
                <a:latin typeface="Verdana" panose="020B0604030504040204" pitchFamily="34" charset="0"/>
                <a:ea typeface="Verdana" panose="020B0604030504040204" pitchFamily="34" charset="0"/>
              </a:defRPr>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Verdana" panose="020B0604030504040204" pitchFamily="34" charset="0"/>
                <a:ea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48A98A-B2C1-4E10-81FC-E9F034F21E90}" type="datetimeFigureOut">
              <a:rPr lang="en-US" smtClean="0"/>
              <a:t>9/19/19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3145CD-39AE-4F5E-812B-C6DC644CDF35}" type="slidenum">
              <a:rPr lang="en-US" smtClean="0"/>
              <a:t>‹#›</a:t>
            </a:fld>
            <a:endParaRPr lang="en-US"/>
          </a:p>
        </p:txBody>
      </p:sp>
      <p:pic>
        <p:nvPicPr>
          <p:cNvPr id="7" name="Picture 6"/>
          <p:cNvPicPr>
            <a:picLocks noChangeAspect="1"/>
          </p:cNvPicPr>
          <p:nvPr userDrawn="1"/>
        </p:nvPicPr>
        <p:blipFill>
          <a:blip r:embed="rId2"/>
          <a:stretch>
            <a:fillRect/>
          </a:stretch>
        </p:blipFill>
        <p:spPr>
          <a:xfrm>
            <a:off x="0" y="0"/>
            <a:ext cx="3444539" cy="1268078"/>
          </a:xfrm>
          <a:prstGeom prst="rect">
            <a:avLst/>
          </a:prstGeom>
        </p:spPr>
      </p:pic>
    </p:spTree>
    <p:extLst>
      <p:ext uri="{BB962C8B-B14F-4D97-AF65-F5344CB8AC3E}">
        <p14:creationId xmlns:p14="http://schemas.microsoft.com/office/powerpoint/2010/main" val="3494958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0" y="1"/>
            <a:ext cx="8763000" cy="1268077"/>
          </a:xfrm>
        </p:spPr>
        <p:txBody>
          <a:bodyPr/>
          <a:lstStyle>
            <a:lvl1pPr>
              <a:defRPr>
                <a:latin typeface="Verdana" panose="020B0604030504040204" pitchFamily="34" charset="0"/>
                <a:ea typeface="Verdana" panose="020B060403050404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lvl1pPr>
              <a:defRPr>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lvl1pPr>
              <a:defRPr>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948A98A-B2C1-4E10-81FC-E9F034F21E90}" type="datetimeFigureOut">
              <a:rPr lang="en-US" smtClean="0"/>
              <a:t>9/19/19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3145CD-39AE-4F5E-812B-C6DC644CDF35}" type="slidenum">
              <a:rPr lang="en-US" smtClean="0"/>
              <a:t>‹#›</a:t>
            </a:fld>
            <a:endParaRPr lang="en-US"/>
          </a:p>
        </p:txBody>
      </p:sp>
      <p:pic>
        <p:nvPicPr>
          <p:cNvPr id="8" name="Picture 7"/>
          <p:cNvPicPr>
            <a:picLocks noChangeAspect="1"/>
          </p:cNvPicPr>
          <p:nvPr userDrawn="1"/>
        </p:nvPicPr>
        <p:blipFill>
          <a:blip r:embed="rId2"/>
          <a:stretch>
            <a:fillRect/>
          </a:stretch>
        </p:blipFill>
        <p:spPr>
          <a:xfrm>
            <a:off x="-15539" y="0"/>
            <a:ext cx="3444539" cy="1268078"/>
          </a:xfrm>
          <a:prstGeom prst="rect">
            <a:avLst/>
          </a:prstGeom>
        </p:spPr>
      </p:pic>
    </p:spTree>
    <p:extLst>
      <p:ext uri="{BB962C8B-B14F-4D97-AF65-F5344CB8AC3E}">
        <p14:creationId xmlns:p14="http://schemas.microsoft.com/office/powerpoint/2010/main" val="1409390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44539" y="-27301"/>
            <a:ext cx="8747461" cy="1295379"/>
          </a:xfrm>
        </p:spPr>
        <p:txBody>
          <a:bodyPr/>
          <a:lstStyle>
            <a:lvl1pPr>
              <a:defRPr>
                <a:latin typeface="Verdana" panose="020B0604030504040204" pitchFamily="34" charset="0"/>
                <a:ea typeface="Verdana" panose="020B060403050404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atin typeface="Verdana" panose="020B0604030504040204" pitchFamily="34" charset="0"/>
                <a:ea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lvl1pPr>
              <a:defRPr>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atin typeface="Verdana" panose="020B0604030504040204" pitchFamily="34" charset="0"/>
                <a:ea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948A98A-B2C1-4E10-81FC-E9F034F21E90}" type="datetimeFigureOut">
              <a:rPr lang="en-US" smtClean="0"/>
              <a:t>9/19/19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3145CD-39AE-4F5E-812B-C6DC644CDF35}" type="slidenum">
              <a:rPr lang="en-US" smtClean="0"/>
              <a:t>‹#›</a:t>
            </a:fld>
            <a:endParaRPr lang="en-US"/>
          </a:p>
        </p:txBody>
      </p:sp>
      <p:pic>
        <p:nvPicPr>
          <p:cNvPr id="10" name="Picture 9"/>
          <p:cNvPicPr>
            <a:picLocks noChangeAspect="1"/>
          </p:cNvPicPr>
          <p:nvPr userDrawn="1"/>
        </p:nvPicPr>
        <p:blipFill>
          <a:blip r:embed="rId2"/>
          <a:stretch>
            <a:fillRect/>
          </a:stretch>
        </p:blipFill>
        <p:spPr>
          <a:xfrm>
            <a:off x="0" y="0"/>
            <a:ext cx="3444539" cy="1268078"/>
          </a:xfrm>
          <a:prstGeom prst="rect">
            <a:avLst/>
          </a:prstGeom>
        </p:spPr>
      </p:pic>
    </p:spTree>
    <p:extLst>
      <p:ext uri="{BB962C8B-B14F-4D97-AF65-F5344CB8AC3E}">
        <p14:creationId xmlns:p14="http://schemas.microsoft.com/office/powerpoint/2010/main" val="1044967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58438" y="1375401"/>
            <a:ext cx="11300161"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B948A98A-B2C1-4E10-81FC-E9F034F21E90}" type="datetimeFigureOut">
              <a:rPr lang="en-US" smtClean="0"/>
              <a:t>9/19/19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3145CD-39AE-4F5E-812B-C6DC644CDF35}" type="slidenum">
              <a:rPr lang="en-US" smtClean="0"/>
              <a:t>‹#›</a:t>
            </a:fld>
            <a:endParaRPr lang="en-US"/>
          </a:p>
        </p:txBody>
      </p:sp>
      <p:pic>
        <p:nvPicPr>
          <p:cNvPr id="8" name="Picture 7"/>
          <p:cNvPicPr>
            <a:picLocks noChangeAspect="1"/>
          </p:cNvPicPr>
          <p:nvPr userDrawn="1"/>
        </p:nvPicPr>
        <p:blipFill>
          <a:blip r:embed="rId2"/>
          <a:stretch>
            <a:fillRect/>
          </a:stretch>
        </p:blipFill>
        <p:spPr>
          <a:xfrm>
            <a:off x="0" y="0"/>
            <a:ext cx="3444539" cy="1268078"/>
          </a:xfrm>
          <a:prstGeom prst="rect">
            <a:avLst/>
          </a:prstGeom>
        </p:spPr>
      </p:pic>
      <p:sp>
        <p:nvSpPr>
          <p:cNvPr id="9" name="Title 1"/>
          <p:cNvSpPr txBox="1">
            <a:spLocks/>
          </p:cNvSpPr>
          <p:nvPr userDrawn="1"/>
        </p:nvSpPr>
        <p:spPr>
          <a:xfrm>
            <a:off x="3444539" y="-27301"/>
            <a:ext cx="8747461" cy="12953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US"/>
              <a:t>Click to edit Master title style</a:t>
            </a:r>
          </a:p>
        </p:txBody>
      </p:sp>
    </p:spTree>
    <p:extLst>
      <p:ext uri="{BB962C8B-B14F-4D97-AF65-F5344CB8AC3E}">
        <p14:creationId xmlns:p14="http://schemas.microsoft.com/office/powerpoint/2010/main" val="2434031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2487611"/>
            <a:ext cx="10515600" cy="1325563"/>
          </a:xfrm>
        </p:spPr>
        <p:txBody>
          <a:bodyPr/>
          <a:lstStyle>
            <a:lvl1pPr>
              <a:defRPr/>
            </a:lvl1pPr>
          </a:lstStyle>
          <a:p>
            <a:r>
              <a:rPr lang="en-US" dirty="0"/>
              <a:t>Questions? 				</a:t>
            </a:r>
          </a:p>
        </p:txBody>
      </p:sp>
      <p:sp>
        <p:nvSpPr>
          <p:cNvPr id="3" name="Date Placeholder 2"/>
          <p:cNvSpPr>
            <a:spLocks noGrp="1"/>
          </p:cNvSpPr>
          <p:nvPr>
            <p:ph type="dt" sz="half" idx="10"/>
          </p:nvPr>
        </p:nvSpPr>
        <p:spPr/>
        <p:txBody>
          <a:bodyPr/>
          <a:lstStyle/>
          <a:p>
            <a:fld id="{B948A98A-B2C1-4E10-81FC-E9F034F21E90}" type="datetimeFigureOut">
              <a:rPr lang="en-US" smtClean="0"/>
              <a:t>9/19/19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3145CD-39AE-4F5E-812B-C6DC644CDF35}" type="slidenum">
              <a:rPr lang="en-US" smtClean="0"/>
              <a:t>‹#›</a:t>
            </a:fld>
            <a:endParaRPr lang="en-US"/>
          </a:p>
        </p:txBody>
      </p:sp>
      <p:pic>
        <p:nvPicPr>
          <p:cNvPr id="6" name="Picture 5"/>
          <p:cNvPicPr>
            <a:picLocks noChangeAspect="1"/>
          </p:cNvPicPr>
          <p:nvPr userDrawn="1"/>
        </p:nvPicPr>
        <p:blipFill>
          <a:blip r:embed="rId2"/>
          <a:stretch>
            <a:fillRect/>
          </a:stretch>
        </p:blipFill>
        <p:spPr>
          <a:xfrm>
            <a:off x="0" y="23812"/>
            <a:ext cx="12192000" cy="1246187"/>
          </a:xfrm>
          <a:prstGeom prst="rect">
            <a:avLst/>
          </a:prstGeom>
          <a:ln w="12700">
            <a:solidFill>
              <a:schemeClr val="tx1"/>
            </a:solidFill>
          </a:ln>
        </p:spPr>
      </p:pic>
      <p:sp>
        <p:nvSpPr>
          <p:cNvPr id="7" name="Title 1"/>
          <p:cNvSpPr txBox="1">
            <a:spLocks/>
          </p:cNvSpPr>
          <p:nvPr userDrawn="1"/>
        </p:nvSpPr>
        <p:spPr>
          <a:xfrm>
            <a:off x="8623300" y="4240211"/>
            <a:ext cx="2730500" cy="132238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US" sz="2800"/>
              <a:t>Thank</a:t>
            </a:r>
            <a:r>
              <a:rPr lang="en-US" sz="2800" baseline="0"/>
              <a:t> you !</a:t>
            </a:r>
            <a:r>
              <a:rPr lang="en-US" sz="2800"/>
              <a:t>	</a:t>
            </a:r>
          </a:p>
        </p:txBody>
      </p:sp>
    </p:spTree>
    <p:extLst>
      <p:ext uri="{BB962C8B-B14F-4D97-AF65-F5344CB8AC3E}">
        <p14:creationId xmlns:p14="http://schemas.microsoft.com/office/powerpoint/2010/main" val="1360512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48A98A-B2C1-4E10-81FC-E9F034F21E90}" type="datetimeFigureOut">
              <a:rPr lang="en-US" smtClean="0"/>
              <a:t>9/19/19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3145CD-39AE-4F5E-812B-C6DC644CDF35}" type="slidenum">
              <a:rPr lang="en-US" smtClean="0"/>
              <a:t>‹#›</a:t>
            </a:fld>
            <a:endParaRPr lang="en-US"/>
          </a:p>
        </p:txBody>
      </p:sp>
    </p:spTree>
    <p:extLst>
      <p:ext uri="{BB962C8B-B14F-4D97-AF65-F5344CB8AC3E}">
        <p14:creationId xmlns:p14="http://schemas.microsoft.com/office/powerpoint/2010/main" val="1887942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48A98A-B2C1-4E10-81FC-E9F034F21E90}" type="datetimeFigureOut">
              <a:rPr lang="en-US" smtClean="0"/>
              <a:t>9/19/19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3145CD-39AE-4F5E-812B-C6DC644CDF35}" type="slidenum">
              <a:rPr lang="en-US" smtClean="0"/>
              <a:t>‹#›</a:t>
            </a:fld>
            <a:endParaRPr lang="en-US"/>
          </a:p>
        </p:txBody>
      </p:sp>
    </p:spTree>
    <p:extLst>
      <p:ext uri="{BB962C8B-B14F-4D97-AF65-F5344CB8AC3E}">
        <p14:creationId xmlns:p14="http://schemas.microsoft.com/office/powerpoint/2010/main" val="3322347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47850"/>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48A98A-B2C1-4E10-81FC-E9F034F21E90}" type="datetimeFigureOut">
              <a:rPr lang="en-US" smtClean="0"/>
              <a:t>9/19/19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3145CD-39AE-4F5E-812B-C6DC644CDF35}" type="slidenum">
              <a:rPr lang="en-US" smtClean="0"/>
              <a:t>‹#›</a:t>
            </a:fld>
            <a:endParaRPr lang="en-US"/>
          </a:p>
        </p:txBody>
      </p:sp>
    </p:spTree>
    <p:extLst>
      <p:ext uri="{BB962C8B-B14F-4D97-AF65-F5344CB8AC3E}">
        <p14:creationId xmlns:p14="http://schemas.microsoft.com/office/powerpoint/2010/main" val="2130145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7" r:id="rId6"/>
    <p:sldLayoutId id="2147483660" r:id="rId7"/>
    <p:sldLayoutId id="2147483658" r:id="rId8"/>
    <p:sldLayoutId id="2147483659" r:id="rId9"/>
  </p:sldLayoutIdLst>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67061"/>
            <a:ext cx="9144000" cy="2387600"/>
          </a:xfrm>
        </p:spPr>
        <p:txBody>
          <a:bodyPr>
            <a:normAutofit fontScale="90000"/>
          </a:bodyPr>
          <a:lstStyle/>
          <a:p>
            <a:r>
              <a:rPr lang="en-US" dirty="0"/>
              <a:t>Work-style Reform and Women’s Career Promotion and Efforts to Practical Solutions in Companies</a:t>
            </a:r>
          </a:p>
        </p:txBody>
      </p:sp>
      <p:sp>
        <p:nvSpPr>
          <p:cNvPr id="3" name="Subtitle 2"/>
          <p:cNvSpPr>
            <a:spLocks noGrp="1"/>
          </p:cNvSpPr>
          <p:nvPr>
            <p:ph type="subTitle" idx="1"/>
          </p:nvPr>
        </p:nvSpPr>
        <p:spPr>
          <a:xfrm>
            <a:off x="1524000" y="4039920"/>
            <a:ext cx="9144000" cy="2081480"/>
          </a:xfrm>
        </p:spPr>
        <p:txBody>
          <a:bodyPr>
            <a:normAutofit fontScale="92500" lnSpcReduction="20000"/>
          </a:bodyPr>
          <a:lstStyle/>
          <a:p>
            <a:r>
              <a:rPr lang="en-US" dirty="0"/>
              <a:t>International Conference on Women in Science, Technology, Engineering and Mathematics (STEM)</a:t>
            </a:r>
          </a:p>
          <a:p>
            <a:endParaRPr lang="en-US" dirty="0"/>
          </a:p>
          <a:p>
            <a:r>
              <a:rPr lang="en-US" dirty="0"/>
              <a:t>September 20</a:t>
            </a:r>
            <a:r>
              <a:rPr lang="en-US" baseline="30000" dirty="0"/>
              <a:t>th</a:t>
            </a:r>
            <a:r>
              <a:rPr lang="en-US" dirty="0"/>
              <a:t> 2019</a:t>
            </a:r>
          </a:p>
          <a:p>
            <a:endParaRPr lang="en-US" dirty="0"/>
          </a:p>
          <a:p>
            <a:r>
              <a:rPr lang="en-US" dirty="0" err="1"/>
              <a:t>Rie</a:t>
            </a:r>
            <a:r>
              <a:rPr lang="en-US"/>
              <a:t> Yamaguchi (Japan)</a:t>
            </a:r>
          </a:p>
        </p:txBody>
      </p:sp>
    </p:spTree>
    <p:extLst>
      <p:ext uri="{BB962C8B-B14F-4D97-AF65-F5344CB8AC3E}">
        <p14:creationId xmlns:p14="http://schemas.microsoft.com/office/powerpoint/2010/main" val="4198519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Self Introduction</a:t>
            </a:r>
          </a:p>
        </p:txBody>
      </p:sp>
      <p:sp>
        <p:nvSpPr>
          <p:cNvPr id="3" name="Content Placeholder 2"/>
          <p:cNvSpPr>
            <a:spLocks noGrp="1"/>
          </p:cNvSpPr>
          <p:nvPr>
            <p:ph idx="1"/>
          </p:nvPr>
        </p:nvSpPr>
        <p:spPr>
          <a:xfrm>
            <a:off x="622300" y="1524200"/>
            <a:ext cx="10899140" cy="4351338"/>
          </a:xfrm>
        </p:spPr>
        <p:txBody>
          <a:bodyPr>
            <a:normAutofit fontScale="92500"/>
          </a:bodyPr>
          <a:lstStyle/>
          <a:p>
            <a:r>
              <a:rPr lang="en-US" altLang="ja-JP" sz="4000" dirty="0"/>
              <a:t>Born in 1961</a:t>
            </a:r>
          </a:p>
          <a:p>
            <a:r>
              <a:rPr lang="en-US" altLang="ja-JP" sz="4000" dirty="0"/>
              <a:t>Entered Hitachi as an Software Engineer in 1984</a:t>
            </a:r>
          </a:p>
          <a:p>
            <a:r>
              <a:rPr lang="en-US" altLang="ja-JP" sz="4000" dirty="0"/>
              <a:t>Child Care and Family Care Leave Act 1992</a:t>
            </a:r>
          </a:p>
          <a:p>
            <a:r>
              <a:rPr lang="en-US" altLang="ja-JP" sz="4000" dirty="0"/>
              <a:t>Gave birth in 1994 and 1996</a:t>
            </a:r>
          </a:p>
          <a:p>
            <a:r>
              <a:rPr lang="en-US" sz="4000" dirty="0"/>
              <a:t>Became a </a:t>
            </a:r>
            <a:r>
              <a:rPr lang="en-US" sz="4000"/>
              <a:t>Women’s Council </a:t>
            </a:r>
            <a:r>
              <a:rPr lang="en-US" sz="4000" dirty="0"/>
              <a:t>Leader in 2006</a:t>
            </a:r>
          </a:p>
          <a:p>
            <a:r>
              <a:rPr lang="en-US" sz="4000" dirty="0"/>
              <a:t>Independent Consultant Since 2010</a:t>
            </a:r>
          </a:p>
        </p:txBody>
      </p:sp>
    </p:spTree>
    <p:extLst>
      <p:ext uri="{BB962C8B-B14F-4D97-AF65-F5344CB8AC3E}">
        <p14:creationId xmlns:p14="http://schemas.microsoft.com/office/powerpoint/2010/main" val="3168505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Work-style Reform</a:t>
            </a:r>
          </a:p>
        </p:txBody>
      </p:sp>
      <p:sp>
        <p:nvSpPr>
          <p:cNvPr id="3" name="Content Placeholder 2"/>
          <p:cNvSpPr>
            <a:spLocks noGrp="1"/>
          </p:cNvSpPr>
          <p:nvPr>
            <p:ph idx="1"/>
          </p:nvPr>
        </p:nvSpPr>
        <p:spPr/>
        <p:txBody>
          <a:bodyPr/>
          <a:lstStyle/>
          <a:p>
            <a:pPr marL="0" indent="0">
              <a:buNone/>
            </a:pPr>
            <a:r>
              <a:rPr lang="en-US" altLang="ja-JP" dirty="0"/>
              <a:t>In Japan</a:t>
            </a:r>
          </a:p>
          <a:p>
            <a:r>
              <a:rPr lang="en-US" altLang="ja-JP" dirty="0"/>
              <a:t>Birthrate is declining</a:t>
            </a:r>
          </a:p>
          <a:p>
            <a:r>
              <a:rPr lang="en-US" altLang="ja-JP" dirty="0"/>
              <a:t>Aging population increasing</a:t>
            </a:r>
          </a:p>
          <a:p>
            <a:pPr marL="0" indent="0">
              <a:buNone/>
            </a:pPr>
            <a:r>
              <a:rPr lang="en-US" altLang="ja-JP" dirty="0"/>
              <a:t>    -&gt; Labor force is declining rapidly</a:t>
            </a:r>
          </a:p>
          <a:p>
            <a:r>
              <a:rPr lang="en-US" altLang="ja-JP" dirty="0"/>
              <a:t>We need</a:t>
            </a:r>
          </a:p>
          <a:p>
            <a:pPr lvl="1"/>
            <a:r>
              <a:rPr lang="en-US" altLang="ja-JP" dirty="0"/>
              <a:t>To expand employment opportunities for more people</a:t>
            </a:r>
          </a:p>
          <a:p>
            <a:pPr lvl="1"/>
            <a:r>
              <a:rPr lang="en-US" altLang="ja-JP" dirty="0"/>
              <a:t>To maximize their motivation and </a:t>
            </a:r>
            <a:r>
              <a:rPr lang="en-US" altLang="ja-JP" dirty="0" err="1"/>
              <a:t>ablities</a:t>
            </a:r>
            <a:endParaRPr lang="en-US" altLang="ja-JP" dirty="0"/>
          </a:p>
          <a:p>
            <a:endParaRPr lang="en-US" dirty="0"/>
          </a:p>
        </p:txBody>
      </p:sp>
    </p:spTree>
    <p:extLst>
      <p:ext uri="{BB962C8B-B14F-4D97-AF65-F5344CB8AC3E}">
        <p14:creationId xmlns:p14="http://schemas.microsoft.com/office/powerpoint/2010/main" val="318568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C0204CA7-BE3F-DC4B-B535-00F6BE04EED7}"/>
              </a:ext>
            </a:extLst>
          </p:cNvPr>
          <p:cNvSpPr>
            <a:spLocks noGrp="1"/>
          </p:cNvSpPr>
          <p:nvPr>
            <p:ph type="title"/>
          </p:nvPr>
        </p:nvSpPr>
        <p:spPr/>
        <p:txBody>
          <a:bodyPr/>
          <a:lstStyle/>
          <a:p>
            <a:r>
              <a:rPr lang="en-US" altLang="ja-JP" dirty="0"/>
              <a:t>What is Work-style Reform</a:t>
            </a:r>
            <a:endParaRPr kumimoji="1" lang="ja-JP" altLang="en-US"/>
          </a:p>
        </p:txBody>
      </p:sp>
      <p:sp>
        <p:nvSpPr>
          <p:cNvPr id="6" name="コンテンツ プレースホルダー 5">
            <a:extLst>
              <a:ext uri="{FF2B5EF4-FFF2-40B4-BE49-F238E27FC236}">
                <a16:creationId xmlns:a16="http://schemas.microsoft.com/office/drawing/2014/main" id="{B20B994F-E32D-FC41-8590-6720018D1719}"/>
              </a:ext>
            </a:extLst>
          </p:cNvPr>
          <p:cNvSpPr>
            <a:spLocks noGrp="1"/>
          </p:cNvSpPr>
          <p:nvPr>
            <p:ph idx="1"/>
          </p:nvPr>
        </p:nvSpPr>
        <p:spPr/>
        <p:txBody>
          <a:bodyPr>
            <a:normAutofit/>
          </a:bodyPr>
          <a:lstStyle/>
          <a:p>
            <a:pPr fontAlgn="base"/>
            <a:r>
              <a:rPr lang="en-US" altLang="ja-JP" dirty="0"/>
              <a:t>Redress long working hours </a:t>
            </a:r>
            <a:endParaRPr lang="ja-JP" altLang="en-US"/>
          </a:p>
          <a:p>
            <a:pPr lvl="1" fontAlgn="base"/>
            <a:r>
              <a:rPr lang="en-US" altLang="ja-JP" dirty="0">
                <a:solidFill>
                  <a:srgbClr val="FF0000"/>
                </a:solidFill>
              </a:rPr>
              <a:t>Engaging women </a:t>
            </a:r>
            <a:r>
              <a:rPr lang="en-US" altLang="ja-JP" dirty="0"/>
              <a:t>and elderly in work</a:t>
            </a:r>
            <a:endParaRPr lang="ja-JP" altLang="en-US"/>
          </a:p>
          <a:p>
            <a:pPr fontAlgn="base"/>
            <a:r>
              <a:rPr lang="en-US" altLang="ja-JP" dirty="0"/>
              <a:t>Create environment for easier changing jobs </a:t>
            </a:r>
            <a:endParaRPr lang="ja-JP" altLang="en-US"/>
          </a:p>
          <a:p>
            <a:pPr lvl="1" fontAlgn="base"/>
            <a:r>
              <a:rPr lang="en-US" altLang="ja-JP" dirty="0"/>
              <a:t>Establishing universal rules for dismissals</a:t>
            </a:r>
            <a:endParaRPr lang="ja-JP" altLang="en-US"/>
          </a:p>
          <a:p>
            <a:pPr lvl="1" fontAlgn="base"/>
            <a:r>
              <a:rPr lang="en-US" altLang="ja-JP" dirty="0"/>
              <a:t>Supporting career changes</a:t>
            </a:r>
            <a:endParaRPr lang="ja-JP" altLang="en-US"/>
          </a:p>
          <a:p>
            <a:pPr fontAlgn="base"/>
            <a:r>
              <a:rPr lang="en-US" altLang="ja-JP" dirty="0"/>
              <a:t>Redress disparities</a:t>
            </a:r>
            <a:endParaRPr lang="ja-JP" altLang="en-US"/>
          </a:p>
          <a:p>
            <a:pPr lvl="1" fontAlgn="base"/>
            <a:r>
              <a:rPr lang="en-US" altLang="ja-JP" dirty="0"/>
              <a:t>Equal pay for equal work</a:t>
            </a:r>
            <a:endParaRPr lang="ja-JP" altLang="en-US"/>
          </a:p>
          <a:p>
            <a:pPr lvl="1" fontAlgn="base"/>
            <a:r>
              <a:rPr lang="en-US" altLang="ja-JP" dirty="0"/>
              <a:t>Narrowing gaps in working conditions between regular and non-regular workers</a:t>
            </a:r>
          </a:p>
          <a:p>
            <a:endParaRPr kumimoji="1" lang="ja-JP" altLang="en-US"/>
          </a:p>
        </p:txBody>
      </p:sp>
    </p:spTree>
    <p:extLst>
      <p:ext uri="{BB962C8B-B14F-4D97-AF65-F5344CB8AC3E}">
        <p14:creationId xmlns:p14="http://schemas.microsoft.com/office/powerpoint/2010/main" val="2434773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C0204CA7-BE3F-DC4B-B535-00F6BE04EED7}"/>
              </a:ext>
            </a:extLst>
          </p:cNvPr>
          <p:cNvSpPr>
            <a:spLocks noGrp="1"/>
          </p:cNvSpPr>
          <p:nvPr>
            <p:ph type="title"/>
          </p:nvPr>
        </p:nvSpPr>
        <p:spPr/>
        <p:txBody>
          <a:bodyPr/>
          <a:lstStyle/>
          <a:p>
            <a:r>
              <a:rPr kumimoji="1" lang="en-US" altLang="ja-JP" dirty="0"/>
              <a:t>My Activities: </a:t>
            </a:r>
            <a:br>
              <a:rPr kumimoji="1" lang="en-US" altLang="ja-JP" dirty="0"/>
            </a:br>
            <a:r>
              <a:rPr kumimoji="1" lang="en-US" altLang="ja-JP" dirty="0"/>
              <a:t>Support Child-raising workers</a:t>
            </a:r>
            <a:endParaRPr kumimoji="1" lang="ja-JP" altLang="en-US"/>
          </a:p>
        </p:txBody>
      </p:sp>
      <p:sp>
        <p:nvSpPr>
          <p:cNvPr id="6" name="コンテンツ プレースホルダー 5">
            <a:extLst>
              <a:ext uri="{FF2B5EF4-FFF2-40B4-BE49-F238E27FC236}">
                <a16:creationId xmlns:a16="http://schemas.microsoft.com/office/drawing/2014/main" id="{B20B994F-E32D-FC41-8590-6720018D1719}"/>
              </a:ext>
            </a:extLst>
          </p:cNvPr>
          <p:cNvSpPr>
            <a:spLocks noGrp="1"/>
          </p:cNvSpPr>
          <p:nvPr>
            <p:ph idx="1"/>
          </p:nvPr>
        </p:nvSpPr>
        <p:spPr>
          <a:xfrm>
            <a:off x="622300" y="1524200"/>
            <a:ext cx="10675620" cy="5018840"/>
          </a:xfrm>
        </p:spPr>
        <p:txBody>
          <a:bodyPr>
            <a:normAutofit fontScale="92500" lnSpcReduction="10000"/>
          </a:bodyPr>
          <a:lstStyle/>
          <a:p>
            <a:pPr fontAlgn="base"/>
            <a:r>
              <a:rPr lang="en-US" altLang="ja-JP" dirty="0"/>
              <a:t>Develop Corporate in-house training by personal experiences</a:t>
            </a:r>
          </a:p>
          <a:p>
            <a:pPr fontAlgn="base"/>
            <a:r>
              <a:rPr lang="en-US" altLang="ja-JP" dirty="0"/>
              <a:t>Seminars for child-raising workers</a:t>
            </a:r>
          </a:p>
          <a:p>
            <a:pPr marL="457200" lvl="1" indent="0">
              <a:buNone/>
            </a:pPr>
            <a:r>
              <a:rPr lang="ja-JP" altLang="en"/>
              <a:t>・</a:t>
            </a:r>
            <a:r>
              <a:rPr lang="en" altLang="ja-JP" dirty="0"/>
              <a:t>Raise awareness of their career</a:t>
            </a:r>
          </a:p>
          <a:p>
            <a:pPr marL="457200" lvl="1" indent="0">
              <a:buNone/>
            </a:pPr>
            <a:r>
              <a:rPr lang="ja-JP" altLang="en"/>
              <a:t>・</a:t>
            </a:r>
            <a:r>
              <a:rPr lang="en" altLang="ja-JP" dirty="0"/>
              <a:t>Encourage communication with their bosses and colleagues</a:t>
            </a:r>
          </a:p>
          <a:p>
            <a:pPr marL="457200" lvl="1" indent="0">
              <a:buNone/>
            </a:pPr>
            <a:r>
              <a:rPr lang="ja-JP" altLang="en"/>
              <a:t>・</a:t>
            </a:r>
            <a:r>
              <a:rPr lang="en" altLang="ja-JP" dirty="0"/>
              <a:t>Inform importance to collaborate with their partner</a:t>
            </a:r>
            <a:endParaRPr lang="en-US" altLang="ja-JP" dirty="0"/>
          </a:p>
          <a:p>
            <a:pPr fontAlgn="base"/>
            <a:r>
              <a:rPr lang="en-US" altLang="ja-JP" dirty="0"/>
              <a:t>Seminars for managers managing child-raising subordinates </a:t>
            </a:r>
          </a:p>
          <a:p>
            <a:pPr marL="457200" lvl="1" indent="0">
              <a:buNone/>
            </a:pPr>
            <a:r>
              <a:rPr lang="ja-JP" altLang="en"/>
              <a:t>・</a:t>
            </a:r>
            <a:r>
              <a:rPr lang="en" altLang="ja-JP" dirty="0"/>
              <a:t>Give chances to child-raising workers to prove their selves</a:t>
            </a:r>
          </a:p>
          <a:p>
            <a:pPr marL="457200" lvl="1" indent="0">
              <a:buNone/>
            </a:pPr>
            <a:r>
              <a:rPr lang="ja-JP" altLang="en"/>
              <a:t>・</a:t>
            </a:r>
            <a:r>
              <a:rPr lang="en" altLang="ja-JP" dirty="0"/>
              <a:t>Consider to time constraints of child-raising</a:t>
            </a:r>
          </a:p>
          <a:p>
            <a:pPr marL="457200" lvl="1" indent="0">
              <a:buNone/>
            </a:pPr>
            <a:r>
              <a:rPr lang="ja-JP" altLang="en"/>
              <a:t>・</a:t>
            </a:r>
            <a:r>
              <a:rPr lang="en" altLang="ja-JP" dirty="0"/>
              <a:t>Keep good communication with child-raising workers</a:t>
            </a:r>
            <a:endParaRPr lang="ja-JP" altLang="en-US"/>
          </a:p>
          <a:p>
            <a:r>
              <a:rPr kumimoji="1" lang="en-US" altLang="ja-JP" dirty="0"/>
              <a:t>Development of “Back to work Communication Sheet”  </a:t>
            </a:r>
          </a:p>
          <a:p>
            <a:pPr lvl="1"/>
            <a:r>
              <a:rPr kumimoji="1" lang="en-US" altLang="ja-JP" dirty="0"/>
              <a:t>Managers like the sheet because the communication can be easier with avoiding the harassment</a:t>
            </a:r>
          </a:p>
          <a:p>
            <a:pPr lvl="1"/>
            <a:r>
              <a:rPr kumimoji="1" lang="en-US" altLang="ja-JP" dirty="0"/>
              <a:t>Human Resource department of Major companies introduced</a:t>
            </a:r>
          </a:p>
          <a:p>
            <a:pPr marL="457200" lvl="1" indent="0">
              <a:buNone/>
            </a:pPr>
            <a:endParaRPr kumimoji="1" lang="ja-JP" altLang="en-US"/>
          </a:p>
        </p:txBody>
      </p:sp>
    </p:spTree>
    <p:extLst>
      <p:ext uri="{BB962C8B-B14F-4D97-AF65-F5344CB8AC3E}">
        <p14:creationId xmlns:p14="http://schemas.microsoft.com/office/powerpoint/2010/main" val="34049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Tree>
    <p:extLst>
      <p:ext uri="{BB962C8B-B14F-4D97-AF65-F5344CB8AC3E}">
        <p14:creationId xmlns:p14="http://schemas.microsoft.com/office/powerpoint/2010/main" val="1949713041"/>
      </p:ext>
    </p:extLst>
  </p:cSld>
  <p:clrMapOvr>
    <a:masterClrMapping/>
  </p:clrMapOvr>
</p:sld>
</file>

<file path=ppt/theme/theme1.xml><?xml version="1.0" encoding="utf-8"?>
<a:theme xmlns:a="http://schemas.openxmlformats.org/drawingml/2006/main" name="PRESENTATION TEMPLATE CONFERENCE (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TEMPLATE CONFERENCE.potm" id="{776D3BDE-BBFE-4C3B-8FFD-740AE79564B1}" vid="{660BD8DA-8AE6-4B8C-A84C-9F07D259653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 TEMPLATE CONFERENCE (1)</Template>
  <TotalTime>4210</TotalTime>
  <Words>889</Words>
  <Application>Microsoft Macintosh PowerPoint</Application>
  <PresentationFormat>ワイド画面</PresentationFormat>
  <Paragraphs>155</Paragraphs>
  <Slides>6</Slides>
  <Notes>6</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游ゴシック</vt:lpstr>
      <vt:lpstr>Arial</vt:lpstr>
      <vt:lpstr>Calibri</vt:lpstr>
      <vt:lpstr>Verdana</vt:lpstr>
      <vt:lpstr>PRESENTATION TEMPLATE CONFERENCE (1)</vt:lpstr>
      <vt:lpstr>Work-style Reform and Women’s Career Promotion and Efforts to Practical Solutions in Companies</vt:lpstr>
      <vt:lpstr>Self Introduction</vt:lpstr>
      <vt:lpstr>Why Work-style Reform</vt:lpstr>
      <vt:lpstr>What is Work-style Reform</vt:lpstr>
      <vt:lpstr>My Activities:  Support Child-raising workers</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this template to prepare your presentation </dc:title>
  <dc:creator>Dell</dc:creator>
  <cp:lastModifiedBy>山口 理栄</cp:lastModifiedBy>
  <cp:revision>47</cp:revision>
  <cp:lastPrinted>2019-09-16T02:16:38Z</cp:lastPrinted>
  <dcterms:created xsi:type="dcterms:W3CDTF">2019-07-16T15:39:47Z</dcterms:created>
  <dcterms:modified xsi:type="dcterms:W3CDTF">2019-09-20T05:17:47Z</dcterms:modified>
</cp:coreProperties>
</file>